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82" r:id="rId3"/>
    <p:sldId id="273" r:id="rId4"/>
    <p:sldId id="283" r:id="rId5"/>
    <p:sldId id="284" r:id="rId6"/>
    <p:sldId id="285" r:id="rId7"/>
    <p:sldId id="286" r:id="rId8"/>
    <p:sldId id="287" r:id="rId9"/>
    <p:sldId id="259" r:id="rId10"/>
    <p:sldId id="260" r:id="rId11"/>
    <p:sldId id="263" r:id="rId12"/>
    <p:sldId id="264" r:id="rId13"/>
    <p:sldId id="265" r:id="rId14"/>
    <p:sldId id="266" r:id="rId15"/>
    <p:sldId id="267" r:id="rId16"/>
    <p:sldId id="268" r:id="rId17"/>
    <p:sldId id="269" r:id="rId18"/>
    <p:sldId id="270" r:id="rId19"/>
    <p:sldId id="271" r:id="rId20"/>
    <p:sldId id="272" r:id="rId21"/>
  </p:sldIdLst>
  <p:sldSz cx="24387175" cy="13716000"/>
  <p:notesSz cx="13716000" cy="24387175"/>
  <p:embeddedFontLst>
    <p:embeddedFont>
      <p:font typeface="Poppins" panose="020B060402020202020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Rajdhani SemiBold" panose="020B0604020202020204" charset="0"/>
      <p:regular r:id="rId31"/>
      <p:bold r:id="rId32"/>
    </p:embeddedFont>
    <p:embeddedFont>
      <p:font typeface="Rajdhani" panose="020B0604020202020204" charset="0"/>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42" autoAdjust="0"/>
  </p:normalViewPr>
  <p:slideViewPr>
    <p:cSldViewPr snapToGrid="0">
      <p:cViewPr varScale="1">
        <p:scale>
          <a:sx n="29" d="100"/>
          <a:sy n="29" d="100"/>
        </p:scale>
        <p:origin x="1152"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375670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980842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8799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70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7835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6137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59603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410682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1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1.png"/><Relationship Id="rId21" Type="http://schemas.openxmlformats.org/officeDocument/2006/relationships/image" Target="../media/image49.png"/><Relationship Id="rId7" Type="http://schemas.openxmlformats.org/officeDocument/2006/relationships/image" Target="../media/image26.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12.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16.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25.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png"/><Relationship Id="rId4" Type="http://schemas.openxmlformats.org/officeDocument/2006/relationships/image" Target="../media/image16.png"/><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16.png"/><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74.png"/><Relationship Id="rId5" Type="http://schemas.openxmlformats.org/officeDocument/2006/relationships/image" Target="../media/image16.png"/><Relationship Id="rId10"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34.png"/><Relationship Id="rId12"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76.png"/><Relationship Id="rId5" Type="http://schemas.openxmlformats.org/officeDocument/2006/relationships/image" Target="../media/image16.png"/><Relationship Id="rId10"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75.png"/><Relationship Id="rId14"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81.png"/><Relationship Id="rId5" Type="http://schemas.openxmlformats.org/officeDocument/2006/relationships/image" Target="../media/image16.png"/><Relationship Id="rId10" Type="http://schemas.openxmlformats.org/officeDocument/2006/relationships/image" Target="../media/image80.png"/><Relationship Id="rId4" Type="http://schemas.openxmlformats.org/officeDocument/2006/relationships/image" Target="../media/image70.pn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68.png"/><Relationship Id="rId5" Type="http://schemas.openxmlformats.org/officeDocument/2006/relationships/image" Target="../media/image16.png"/><Relationship Id="rId10" Type="http://schemas.openxmlformats.org/officeDocument/2006/relationships/image" Target="../media/image67.png"/><Relationship Id="rId4" Type="http://schemas.openxmlformats.org/officeDocument/2006/relationships/image" Target="../media/image82.png"/><Relationship Id="rId9" Type="http://schemas.openxmlformats.org/officeDocument/2006/relationships/image" Target="../media/image85.png"/></Relationships>
</file>

<file path=ppt/slides/_rels/slide1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89.png"/><Relationship Id="rId5" Type="http://schemas.openxmlformats.org/officeDocument/2006/relationships/image" Target="../media/image16.png"/><Relationship Id="rId10" Type="http://schemas.openxmlformats.org/officeDocument/2006/relationships/image" Target="../media/image88.png"/><Relationship Id="rId4" Type="http://schemas.openxmlformats.org/officeDocument/2006/relationships/image" Target="../media/image15.png"/><Relationship Id="rId9"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hyperlink" Target="https://www.instagram.com/eatemp._/" TargetMode="External"/><Relationship Id="rId18" Type="http://schemas.openxmlformats.org/officeDocument/2006/relationships/image" Target="../media/image98.png"/><Relationship Id="rId3" Type="http://schemas.openxmlformats.org/officeDocument/2006/relationships/image" Target="../media/image1.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hyperlink" Target="https://www.youtube.com/@eatemp" TargetMode="External"/><Relationship Id="rId2" Type="http://schemas.openxmlformats.org/officeDocument/2006/relationships/notesSlide" Target="../notesSlides/notesSlide20.xml"/><Relationship Id="rId16" Type="http://schemas.openxmlformats.org/officeDocument/2006/relationships/image" Target="../media/image97.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94.png"/><Relationship Id="rId5" Type="http://schemas.openxmlformats.org/officeDocument/2006/relationships/image" Target="../media/image57.png"/><Relationship Id="rId15" Type="http://schemas.openxmlformats.org/officeDocument/2006/relationships/hyperlink" Target="https://www.pinterest.com/eatempofficial/" TargetMode="External"/><Relationship Id="rId10" Type="http://schemas.openxmlformats.org/officeDocument/2006/relationships/image" Target="../media/image93.png"/><Relationship Id="rId19" Type="http://schemas.openxmlformats.org/officeDocument/2006/relationships/hyperlink" Target="https://www.tiktok.com/@eatemp.official" TargetMode="External"/><Relationship Id="rId4" Type="http://schemas.openxmlformats.org/officeDocument/2006/relationships/image" Target="../media/image56.png"/><Relationship Id="rId9" Type="http://schemas.openxmlformats.org/officeDocument/2006/relationships/image" Target="../media/image92.png"/><Relationship Id="rId1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6.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25263458" y="-8178800"/>
            <a:ext cx="2946768" cy="2692400"/>
          </a:xfrm>
          <a:prstGeom prst="rect">
            <a:avLst/>
          </a:prstGeom>
          <a:noFill/>
          <a:ln>
            <a:noFill/>
          </a:ln>
        </p:spPr>
      </p:pic>
      <p:sp>
        <p:nvSpPr>
          <p:cNvPr id="18" name="Google Shape;18;p1"/>
          <p:cNvSpPr/>
          <p:nvPr/>
        </p:nvSpPr>
        <p:spPr>
          <a:xfrm>
            <a:off x="-11101187" y="3797300"/>
            <a:ext cx="1600400" cy="3314700"/>
          </a:xfrm>
          <a:prstGeom prst="rect">
            <a:avLst/>
          </a:prstGeom>
          <a:solidFill>
            <a:srgbClr val="257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1" descr=" "/>
          <p:cNvPicPr preferRelativeResize="0"/>
          <p:nvPr/>
        </p:nvPicPr>
        <p:blipFill rotWithShape="1">
          <a:blip r:embed="rId5">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1714714" y="3479800"/>
            <a:ext cx="13179330"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Text Clustering and Topic Modeling</a:t>
            </a:r>
            <a:endParaRPr sz="128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3212217" y="9574841"/>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a:t>
            </a:r>
            <a:r>
              <a:rPr lang="en-US" sz="6400" b="0" i="0" u="none" strike="noStrike" cap="none" dirty="0" smtClean="0">
                <a:solidFill>
                  <a:srgbClr val="FFFFFF"/>
                </a:solidFill>
                <a:latin typeface="Rajdhani SemiBold"/>
                <a:ea typeface="Rajdhani SemiBold"/>
                <a:cs typeface="Rajdhani SemiBold"/>
                <a:sym typeface="Rajdhani SemiBold"/>
              </a:rPr>
              <a:t>5</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6">
            <a:alphaModFix/>
          </a:blip>
          <a:srcRect/>
          <a:stretch/>
        </p:blipFill>
        <p:spPr>
          <a:xfrm>
            <a:off x="13793924" y="3225800"/>
            <a:ext cx="10250181" cy="8315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187066" y="119556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Classify documents:  </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295611" y="10279960"/>
            <a:ext cx="16419204" cy="2044949"/>
          </a:xfrm>
          <a:prstGeom prst="rect">
            <a:avLst/>
          </a:prstGeom>
          <a:noFill/>
          <a:ln>
            <a:noFill/>
          </a:ln>
        </p:spPr>
        <p:txBody>
          <a:bodyPr spcFirstLastPara="1" wrap="square" lIns="0" tIns="0" rIns="0" bIns="0" anchor="t" anchorCtr="0">
            <a:noAutofit/>
          </a:bodyPr>
          <a:lstStyle/>
          <a:p>
            <a:pPr lvl="0">
              <a:buClr>
                <a:srgbClr val="FFFFFF"/>
              </a:buClr>
              <a:buSzPts val="4800"/>
            </a:pPr>
            <a:r>
              <a:rPr lang="en-US" sz="4000" b="1" dirty="0">
                <a:solidFill>
                  <a:schemeClr val="bg1"/>
                </a:solidFill>
                <a:latin typeface="Calibri"/>
                <a:ea typeface="Calibri"/>
                <a:cs typeface="Calibri"/>
                <a:sym typeface="Calibri"/>
              </a:rPr>
              <a:t>Clustering unstructured textual data.</a:t>
            </a:r>
            <a:endParaRPr sz="40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6"/>
          <a:stretch>
            <a:fillRect/>
          </a:stretch>
        </p:blipFill>
        <p:spPr>
          <a:xfrm>
            <a:off x="6368144" y="3441575"/>
            <a:ext cx="10727822" cy="6291503"/>
          </a:xfrm>
          <a:prstGeom prst="rect">
            <a:avLst/>
          </a:prstGeom>
        </p:spPr>
      </p:pic>
    </p:spTree>
    <p:extLst>
      <p:ext uri="{BB962C8B-B14F-4D97-AF65-F5344CB8AC3E}">
        <p14:creationId xmlns:p14="http://schemas.microsoft.com/office/powerpoint/2010/main" val="363416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Topic modeling</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436455" y="9684344"/>
            <a:ext cx="16828254" cy="1323439"/>
          </a:xfrm>
          <a:prstGeom prst="rect">
            <a:avLst/>
          </a:prstGeom>
        </p:spPr>
        <p:txBody>
          <a:bodyPr wrap="square">
            <a:spAutoFit/>
          </a:bodyPr>
          <a:lstStyle/>
          <a:p>
            <a:r>
              <a:rPr lang="en-US" sz="4000" b="1" dirty="0">
                <a:solidFill>
                  <a:schemeClr val="bg1"/>
                </a:solidFill>
                <a:latin typeface="MinionPro-It"/>
              </a:rPr>
              <a:t>Topic modeling is a way to give meaning to clusters of textual documents.</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4635979" y="3657600"/>
            <a:ext cx="13306909" cy="5635041"/>
          </a:xfrm>
          <a:prstGeom prst="rect">
            <a:avLst/>
          </a:prstGeom>
        </p:spPr>
      </p:pic>
    </p:spTree>
    <p:extLst>
      <p:ext uri="{BB962C8B-B14F-4D97-AF65-F5344CB8AC3E}">
        <p14:creationId xmlns:p14="http://schemas.microsoft.com/office/powerpoint/2010/main" val="169228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5214676" y="10460060"/>
            <a:ext cx="16828254" cy="707886"/>
          </a:xfrm>
          <a:prstGeom prst="rect">
            <a:avLst/>
          </a:prstGeom>
        </p:spPr>
        <p:txBody>
          <a:bodyPr wrap="square">
            <a:spAutoFit/>
          </a:bodyPr>
          <a:lstStyle/>
          <a:p>
            <a:r>
              <a:rPr lang="en-US" sz="4000" b="1" dirty="0">
                <a:solidFill>
                  <a:schemeClr val="bg1"/>
                </a:solidFill>
              </a:rPr>
              <a:t>We convert documents to </a:t>
            </a:r>
            <a:r>
              <a:rPr lang="en-US" sz="4000" b="1" dirty="0" err="1">
                <a:solidFill>
                  <a:schemeClr val="bg1"/>
                </a:solidFill>
              </a:rPr>
              <a:t>embeddings</a:t>
            </a:r>
            <a:r>
              <a:rPr lang="en-US" sz="4000" b="1" dirty="0">
                <a:solidFill>
                  <a:schemeClr val="bg1"/>
                </a:solidFill>
              </a:rPr>
              <a:t> using an embedding model.</a:t>
            </a:r>
            <a:endParaRPr lang="es-MX" sz="4000" b="1" dirty="0">
              <a:solidFill>
                <a:schemeClr val="bg1"/>
              </a:solidFill>
            </a:endParaRPr>
          </a:p>
        </p:txBody>
      </p:sp>
      <p:sp>
        <p:nvSpPr>
          <p:cNvPr id="25" name="Google Shape;42;p2"/>
          <p:cNvSpPr/>
          <p:nvPr/>
        </p:nvSpPr>
        <p:spPr>
          <a:xfrm>
            <a:off x="1435260" y="16256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s-MX" sz="12800" b="1" dirty="0" smtClean="0">
                <a:solidFill>
                  <a:schemeClr val="bg1"/>
                </a:solidFill>
                <a:latin typeface="Calibri"/>
                <a:ea typeface="Calibri"/>
                <a:cs typeface="Calibri"/>
                <a:sym typeface="Calibri"/>
              </a:rPr>
              <a:t>1. </a:t>
            </a:r>
            <a:r>
              <a:rPr lang="es-MX" sz="12800" b="1" dirty="0" err="1" smtClean="0">
                <a:solidFill>
                  <a:schemeClr val="bg1"/>
                </a:solidFill>
                <a:latin typeface="Calibri"/>
                <a:ea typeface="Calibri"/>
                <a:cs typeface="Calibri"/>
                <a:sym typeface="Calibri"/>
              </a:rPr>
              <a:t>Embedding</a:t>
            </a:r>
            <a:r>
              <a:rPr lang="es-MX" sz="12800" b="1" dirty="0" smtClean="0">
                <a:solidFill>
                  <a:schemeClr val="bg1"/>
                </a:solidFill>
                <a:latin typeface="Calibri"/>
                <a:ea typeface="Calibri"/>
                <a:cs typeface="Calibri"/>
                <a:sym typeface="Calibri"/>
              </a:rPr>
              <a:t> </a:t>
            </a:r>
            <a:r>
              <a:rPr lang="es-MX" sz="12800" b="1" dirty="0" err="1">
                <a:solidFill>
                  <a:schemeClr val="bg1"/>
                </a:solidFill>
                <a:latin typeface="Calibri"/>
                <a:ea typeface="Calibri"/>
                <a:cs typeface="Calibri"/>
                <a:sym typeface="Calibri"/>
              </a:rPr>
              <a:t>Documents</a:t>
            </a:r>
            <a:endParaRPr sz="12800" b="1" i="0" u="none" strike="noStrike" cap="none" dirty="0">
              <a:solidFill>
                <a:schemeClr val="bg1"/>
              </a:solidFill>
              <a:latin typeface="Calibri"/>
              <a:ea typeface="Calibri"/>
              <a:cs typeface="Calibri"/>
              <a:sym typeface="Calibri"/>
            </a:endParaRPr>
          </a:p>
        </p:txBody>
      </p:sp>
      <p:pic>
        <p:nvPicPr>
          <p:cNvPr id="3" name="Imagen 2"/>
          <p:cNvPicPr>
            <a:picLocks noChangeAspect="1"/>
          </p:cNvPicPr>
          <p:nvPr/>
        </p:nvPicPr>
        <p:blipFill>
          <a:blip r:embed="rId6"/>
          <a:stretch>
            <a:fillRect/>
          </a:stretch>
        </p:blipFill>
        <p:spPr>
          <a:xfrm>
            <a:off x="5426210" y="5175685"/>
            <a:ext cx="12543903" cy="4167950"/>
          </a:xfrm>
          <a:prstGeom prst="rect">
            <a:avLst/>
          </a:prstGeom>
        </p:spPr>
      </p:pic>
    </p:spTree>
    <p:extLst>
      <p:ext uri="{BB962C8B-B14F-4D97-AF65-F5344CB8AC3E}">
        <p14:creationId xmlns:p14="http://schemas.microsoft.com/office/powerpoint/2010/main" val="12343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2</a:t>
            </a:r>
            <a:r>
              <a:rPr lang="en-US" sz="12800" b="1" dirty="0" smtClean="0">
                <a:solidFill>
                  <a:srgbClr val="FFFFFF"/>
                </a:solidFill>
                <a:latin typeface="Rajdhani"/>
                <a:ea typeface="Rajdhani"/>
                <a:cs typeface="Rajdhani"/>
                <a:sym typeface="Rajdhani"/>
              </a:rPr>
              <a:t>. Reducing </a:t>
            </a:r>
            <a:r>
              <a:rPr lang="en-US" sz="12800" b="1" dirty="0">
                <a:solidFill>
                  <a:srgbClr val="FFFFFF"/>
                </a:solidFill>
                <a:latin typeface="Rajdhani"/>
                <a:ea typeface="Rajdhani"/>
                <a:cs typeface="Rajdhani"/>
                <a:sym typeface="Rajdhani"/>
              </a:rPr>
              <a:t>the Dimensionality of </a:t>
            </a:r>
            <a:r>
              <a:rPr lang="en-US" sz="12800" b="1" dirty="0" err="1">
                <a:solidFill>
                  <a:srgbClr val="FFFFFF"/>
                </a:solidFill>
                <a:latin typeface="Rajdhani"/>
                <a:ea typeface="Rajdhani"/>
                <a:cs typeface="Rajdhani"/>
                <a:sym typeface="Rajdhani"/>
              </a:rPr>
              <a:t>Embeddings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912763" y="11373170"/>
            <a:ext cx="16828254" cy="1323439"/>
          </a:xfrm>
          <a:prstGeom prst="rect">
            <a:avLst/>
          </a:prstGeom>
        </p:spPr>
        <p:txBody>
          <a:bodyPr wrap="square">
            <a:spAutoFit/>
          </a:bodyPr>
          <a:lstStyle/>
          <a:p>
            <a:r>
              <a:rPr lang="en-US" sz="4000" b="1" dirty="0">
                <a:solidFill>
                  <a:schemeClr val="bg1"/>
                </a:solidFill>
                <a:latin typeface="MinionPro-It"/>
              </a:rPr>
              <a:t>The </a:t>
            </a:r>
            <a:r>
              <a:rPr lang="en-US" sz="4000" b="1" dirty="0" err="1">
                <a:solidFill>
                  <a:schemeClr val="bg1"/>
                </a:solidFill>
                <a:latin typeface="MinionPro-It"/>
              </a:rPr>
              <a:t>embeddings</a:t>
            </a:r>
            <a:r>
              <a:rPr lang="en-US" sz="4000" b="1" dirty="0">
                <a:solidFill>
                  <a:schemeClr val="bg1"/>
                </a:solidFill>
                <a:latin typeface="MinionPro-It"/>
              </a:rPr>
              <a:t> are reduced to a lower-dimensional space using</a:t>
            </a:r>
          </a:p>
          <a:p>
            <a:r>
              <a:rPr lang="en-US" sz="4000" b="1" dirty="0">
                <a:solidFill>
                  <a:schemeClr val="bg1"/>
                </a:solidFill>
                <a:latin typeface="MinionPro-It"/>
              </a:rPr>
              <a:t>dimensionality reduction.</a:t>
            </a:r>
            <a:endParaRPr lang="es-MX" sz="4000" b="1" dirty="0">
              <a:solidFill>
                <a:schemeClr val="bg1"/>
              </a:solidFill>
            </a:endParaRPr>
          </a:p>
        </p:txBody>
      </p:sp>
      <p:pic>
        <p:nvPicPr>
          <p:cNvPr id="4" name="Imagen 3"/>
          <p:cNvPicPr>
            <a:picLocks noChangeAspect="1"/>
          </p:cNvPicPr>
          <p:nvPr/>
        </p:nvPicPr>
        <p:blipFill>
          <a:blip r:embed="rId6"/>
          <a:stretch>
            <a:fillRect/>
          </a:stretch>
        </p:blipFill>
        <p:spPr>
          <a:xfrm>
            <a:off x="3889255" y="5854043"/>
            <a:ext cx="10372093" cy="4039915"/>
          </a:xfrm>
          <a:prstGeom prst="rect">
            <a:avLst/>
          </a:prstGeom>
        </p:spPr>
      </p:pic>
      <p:pic>
        <p:nvPicPr>
          <p:cNvPr id="6" name="Imagen 5"/>
          <p:cNvPicPr>
            <a:picLocks noChangeAspect="1"/>
          </p:cNvPicPr>
          <p:nvPr/>
        </p:nvPicPr>
        <p:blipFill>
          <a:blip r:embed="rId7"/>
          <a:stretch>
            <a:fillRect/>
          </a:stretch>
        </p:blipFill>
        <p:spPr>
          <a:xfrm>
            <a:off x="17297298" y="6047385"/>
            <a:ext cx="6073623" cy="3690687"/>
          </a:xfrm>
          <a:prstGeom prst="rect">
            <a:avLst/>
          </a:prstGeom>
        </p:spPr>
      </p:pic>
    </p:spTree>
    <p:extLst>
      <p:ext uri="{BB962C8B-B14F-4D97-AF65-F5344CB8AC3E}">
        <p14:creationId xmlns:p14="http://schemas.microsoft.com/office/powerpoint/2010/main" val="383056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44450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12371" y="1473200"/>
            <a:ext cx="2305594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3. Cluster </a:t>
            </a:r>
            <a:r>
              <a:rPr lang="en-US" sz="12800" b="1" dirty="0">
                <a:solidFill>
                  <a:srgbClr val="FFFFFF"/>
                </a:solidFill>
                <a:latin typeface="Rajdhani"/>
                <a:ea typeface="Rajdhani"/>
                <a:cs typeface="Rajdhani"/>
                <a:sym typeface="Rajdhani"/>
              </a:rPr>
              <a:t>the Reduced </a:t>
            </a:r>
            <a:r>
              <a:rPr lang="en-US" sz="12800" b="1" dirty="0" err="1">
                <a:solidFill>
                  <a:srgbClr val="FFFFFF"/>
                </a:solidFill>
                <a:latin typeface="Rajdhani"/>
                <a:ea typeface="Rajdhani"/>
                <a:cs typeface="Rajdhani"/>
                <a:sym typeface="Rajdhani"/>
              </a:rPr>
              <a:t>Embeddings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38066" y="9476254"/>
            <a:ext cx="16828254" cy="1323439"/>
          </a:xfrm>
          <a:prstGeom prst="rect">
            <a:avLst/>
          </a:prstGeom>
        </p:spPr>
        <p:txBody>
          <a:bodyPr wrap="square">
            <a:spAutoFit/>
          </a:bodyPr>
          <a:lstStyle/>
          <a:p>
            <a:r>
              <a:rPr lang="en-US" sz="4000" b="1" dirty="0">
                <a:solidFill>
                  <a:schemeClr val="bg1"/>
                </a:solidFill>
              </a:rPr>
              <a:t>We cluster the documents using the </a:t>
            </a:r>
            <a:r>
              <a:rPr lang="en-US" sz="4000" b="1" dirty="0" err="1">
                <a:solidFill>
                  <a:schemeClr val="bg1"/>
                </a:solidFill>
              </a:rPr>
              <a:t>embeddings</a:t>
            </a:r>
            <a:r>
              <a:rPr lang="en-US" sz="4000" b="1" dirty="0">
                <a:solidFill>
                  <a:schemeClr val="bg1"/>
                </a:solidFill>
              </a:rPr>
              <a:t> with reduced</a:t>
            </a:r>
          </a:p>
          <a:p>
            <a:r>
              <a:rPr lang="en-US" sz="4000" b="1" dirty="0">
                <a:solidFill>
                  <a:schemeClr val="bg1"/>
                </a:solidFill>
              </a:rPr>
              <a:t>dimensionality.</a:t>
            </a:r>
            <a:endParaRPr lang="es-MX" sz="4000" b="1" dirty="0">
              <a:solidFill>
                <a:schemeClr val="bg1"/>
              </a:solidFill>
            </a:endParaRPr>
          </a:p>
        </p:txBody>
      </p:sp>
      <p:pic>
        <p:nvPicPr>
          <p:cNvPr id="4" name="Imagen 3"/>
          <p:cNvPicPr>
            <a:picLocks noChangeAspect="1"/>
          </p:cNvPicPr>
          <p:nvPr/>
        </p:nvPicPr>
        <p:blipFill>
          <a:blip r:embed="rId6"/>
          <a:stretch>
            <a:fillRect/>
          </a:stretch>
        </p:blipFill>
        <p:spPr>
          <a:xfrm>
            <a:off x="5593869" y="5402222"/>
            <a:ext cx="10456236" cy="3629532"/>
          </a:xfrm>
          <a:prstGeom prst="rect">
            <a:avLst/>
          </a:prstGeom>
        </p:spPr>
      </p:pic>
    </p:spTree>
    <p:extLst>
      <p:ext uri="{BB962C8B-B14F-4D97-AF65-F5344CB8AC3E}">
        <p14:creationId xmlns:p14="http://schemas.microsoft.com/office/powerpoint/2010/main" val="35028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A Modular Topic Modeling Framework</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287461" y="10761008"/>
            <a:ext cx="16828254" cy="1323439"/>
          </a:xfrm>
          <a:prstGeom prst="rect">
            <a:avLst/>
          </a:prstGeom>
        </p:spPr>
        <p:txBody>
          <a:bodyPr wrap="square">
            <a:spAutoFit/>
          </a:bodyPr>
          <a:lstStyle/>
          <a:p>
            <a:r>
              <a:rPr lang="en-US" sz="4000" b="1" dirty="0">
                <a:solidFill>
                  <a:schemeClr val="bg1"/>
                </a:solidFill>
                <a:latin typeface="MinionPro-It"/>
              </a:rPr>
              <a:t>The first part of </a:t>
            </a:r>
            <a:r>
              <a:rPr lang="en-US" sz="4000" b="1" dirty="0" err="1">
                <a:solidFill>
                  <a:schemeClr val="bg1"/>
                </a:solidFill>
                <a:latin typeface="MinionPro-It"/>
              </a:rPr>
              <a:t>BERTopic’s</a:t>
            </a:r>
            <a:r>
              <a:rPr lang="en-US" sz="4000" b="1" dirty="0">
                <a:solidFill>
                  <a:schemeClr val="bg1"/>
                </a:solidFill>
                <a:latin typeface="MinionPro-It"/>
              </a:rPr>
              <a:t> pipeline is to create clusters of </a:t>
            </a:r>
            <a:r>
              <a:rPr lang="en-US" sz="4000" b="1" dirty="0" smtClean="0">
                <a:solidFill>
                  <a:schemeClr val="bg1"/>
                </a:solidFill>
                <a:latin typeface="MinionPro-It"/>
              </a:rPr>
              <a:t>semantically similar </a:t>
            </a:r>
            <a:r>
              <a:rPr lang="en-US" sz="4000" b="1" dirty="0">
                <a:solidFill>
                  <a:schemeClr val="bg1"/>
                </a:solidFill>
                <a:latin typeface="MinionPro-It"/>
              </a:rPr>
              <a:t>documents.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788730" y="5388923"/>
            <a:ext cx="9381296" cy="5105813"/>
          </a:xfrm>
          <a:prstGeom prst="rect">
            <a:avLst/>
          </a:prstGeom>
        </p:spPr>
      </p:pic>
    </p:spTree>
    <p:extLst>
      <p:ext uri="{BB962C8B-B14F-4D97-AF65-F5344CB8AC3E}">
        <p14:creationId xmlns:p14="http://schemas.microsoft.com/office/powerpoint/2010/main" val="71297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Black representation model: BERT</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0655300"/>
            <a:ext cx="16828254" cy="1323439"/>
          </a:xfrm>
          <a:prstGeom prst="rect">
            <a:avLst/>
          </a:prstGeom>
        </p:spPr>
        <p:txBody>
          <a:bodyPr wrap="square">
            <a:spAutoFit/>
          </a:bodyPr>
          <a:lstStyle/>
          <a:p>
            <a:r>
              <a:rPr lang="en-US" sz="4000" b="1" dirty="0">
                <a:solidFill>
                  <a:schemeClr val="bg1"/>
                </a:solidFill>
                <a:latin typeface="MinionPro-It"/>
              </a:rPr>
              <a:t>The </a:t>
            </a:r>
            <a:r>
              <a:rPr lang="en-US" sz="4000" b="1" dirty="0" err="1">
                <a:solidFill>
                  <a:schemeClr val="bg1"/>
                </a:solidFill>
                <a:latin typeface="MinionPro-It"/>
              </a:rPr>
              <a:t>reranker</a:t>
            </a:r>
            <a:r>
              <a:rPr lang="en-US" sz="4000" b="1" dirty="0">
                <a:solidFill>
                  <a:schemeClr val="bg1"/>
                </a:solidFill>
                <a:latin typeface="MinionPro-It"/>
              </a:rPr>
              <a:t> (representation) block sits on top of the c-TF-IDF</a:t>
            </a:r>
          </a:p>
          <a:p>
            <a:r>
              <a:rPr lang="en-US" sz="4000" b="1" dirty="0">
                <a:solidFill>
                  <a:schemeClr val="bg1"/>
                </a:solidFill>
                <a:latin typeface="MinionPro-It"/>
              </a:rPr>
              <a:t>representation.</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8398722" y="3954375"/>
            <a:ext cx="7589729" cy="5807250"/>
          </a:xfrm>
          <a:prstGeom prst="rect">
            <a:avLst/>
          </a:prstGeom>
        </p:spPr>
      </p:pic>
    </p:spTree>
    <p:extLst>
      <p:ext uri="{BB962C8B-B14F-4D97-AF65-F5344CB8AC3E}">
        <p14:creationId xmlns:p14="http://schemas.microsoft.com/office/powerpoint/2010/main" val="67787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8413</TotalTime>
  <Words>732</Words>
  <Application>Microsoft Office PowerPoint</Application>
  <PresentationFormat>Personalizado</PresentationFormat>
  <Paragraphs>115</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MinionPro-It</vt:lpstr>
      <vt:lpstr>Poppins</vt:lpstr>
      <vt:lpstr>Calibri</vt:lpstr>
      <vt:lpstr>Arial</vt:lpstr>
      <vt:lpstr>Rajdhani SemiBold</vt:lpstr>
      <vt:lpstr>Rajdhani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41</cp:revision>
  <dcterms:created xsi:type="dcterms:W3CDTF">2023-12-07T13:13:31Z</dcterms:created>
  <dcterms:modified xsi:type="dcterms:W3CDTF">2025-02-12T18:43:36Z</dcterms:modified>
</cp:coreProperties>
</file>